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348" r:id="rId2"/>
    <p:sldId id="354" r:id="rId3"/>
    <p:sldId id="355" r:id="rId4"/>
    <p:sldId id="356" r:id="rId5"/>
    <p:sldId id="357" r:id="rId6"/>
    <p:sldId id="358" r:id="rId7"/>
    <p:sldId id="359" r:id="rId8"/>
    <p:sldId id="360" r:id="rId9"/>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2F3931F-5298-21B3-554D-40207E57EFC0}"/>
              </a:ext>
            </a:extLst>
          </p:cNvPr>
          <p:cNvSpPr>
            <a:spLocks noGrp="1"/>
          </p:cNvSpPr>
          <p:nvPr>
            <p:ph type="hdr" sz="quarter"/>
          </p:nvPr>
        </p:nvSpPr>
        <p:spPr>
          <a:xfrm>
            <a:off x="0" y="0"/>
            <a:ext cx="3078383" cy="513749"/>
          </a:xfrm>
          <a:prstGeom prst="rect">
            <a:avLst/>
          </a:prstGeom>
        </p:spPr>
        <p:txBody>
          <a:bodyPr vert="horz" lIns="97201" tIns="48600" rIns="97201" bIns="48600" rtlCol="0"/>
          <a:lstStyle>
            <a:lvl1pPr algn="l">
              <a:defRPr sz="1300"/>
            </a:lvl1pPr>
          </a:lstStyle>
          <a:p>
            <a:r>
              <a:rPr lang="en-US" sz="1000">
                <a:latin typeface="Arial" panose="020B0604020202020204" pitchFamily="34" charset="0"/>
                <a:cs typeface="Arial" panose="020B0604020202020204" pitchFamily="34" charset="0"/>
              </a:rPr>
              <a:t>Class – A Study Of The Psalms (89)</a:t>
            </a:r>
          </a:p>
        </p:txBody>
      </p:sp>
      <p:sp>
        <p:nvSpPr>
          <p:cNvPr id="3" name="Date Placeholder 2">
            <a:extLst>
              <a:ext uri="{FF2B5EF4-FFF2-40B4-BE49-F238E27FC236}">
                <a16:creationId xmlns:a16="http://schemas.microsoft.com/office/drawing/2014/main" id="{1B226FAB-3A3A-17A6-2C7E-37457038F5E0}"/>
              </a:ext>
            </a:extLst>
          </p:cNvPr>
          <p:cNvSpPr>
            <a:spLocks noGrp="1"/>
          </p:cNvSpPr>
          <p:nvPr>
            <p:ph type="dt" sz="quarter" idx="1"/>
          </p:nvPr>
        </p:nvSpPr>
        <p:spPr>
          <a:xfrm>
            <a:off x="4022486" y="0"/>
            <a:ext cx="3078383" cy="513749"/>
          </a:xfrm>
          <a:prstGeom prst="rect">
            <a:avLst/>
          </a:prstGeom>
        </p:spPr>
        <p:txBody>
          <a:bodyPr vert="horz" lIns="97201" tIns="48600" rIns="97201" bIns="48600" rtlCol="0"/>
          <a:lstStyle>
            <a:lvl1pPr algn="r">
              <a:defRPr sz="1300"/>
            </a:lvl1pPr>
          </a:lstStyle>
          <a:p>
            <a:r>
              <a:rPr lang="en-US" sz="1000">
                <a:latin typeface="Arial" panose="020B0604020202020204" pitchFamily="34" charset="0"/>
                <a:cs typeface="Arial" panose="020B0604020202020204" pitchFamily="34" charset="0"/>
              </a:rPr>
              <a:t>9/10/2023 am class</a:t>
            </a:r>
          </a:p>
        </p:txBody>
      </p:sp>
      <p:sp>
        <p:nvSpPr>
          <p:cNvPr id="4" name="Footer Placeholder 3">
            <a:extLst>
              <a:ext uri="{FF2B5EF4-FFF2-40B4-BE49-F238E27FC236}">
                <a16:creationId xmlns:a16="http://schemas.microsoft.com/office/drawing/2014/main" id="{F1883FA5-C133-2C3B-F340-9B352E6F0316}"/>
              </a:ext>
            </a:extLst>
          </p:cNvPr>
          <p:cNvSpPr>
            <a:spLocks noGrp="1"/>
          </p:cNvSpPr>
          <p:nvPr>
            <p:ph type="ftr" sz="quarter" idx="2"/>
          </p:nvPr>
        </p:nvSpPr>
        <p:spPr>
          <a:xfrm>
            <a:off x="0" y="9719278"/>
            <a:ext cx="3078383" cy="513749"/>
          </a:xfrm>
          <a:prstGeom prst="rect">
            <a:avLst/>
          </a:prstGeom>
        </p:spPr>
        <p:txBody>
          <a:bodyPr vert="horz" lIns="97201" tIns="48600" rIns="97201" bIns="48600"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1235EB7F-9EB4-0C40-B3CC-8ACD4405ABE8}"/>
              </a:ext>
            </a:extLst>
          </p:cNvPr>
          <p:cNvSpPr>
            <a:spLocks noGrp="1"/>
          </p:cNvSpPr>
          <p:nvPr>
            <p:ph type="sldNum" sz="quarter" idx="3"/>
          </p:nvPr>
        </p:nvSpPr>
        <p:spPr>
          <a:xfrm>
            <a:off x="4022486" y="9719278"/>
            <a:ext cx="3078383" cy="513749"/>
          </a:xfrm>
          <a:prstGeom prst="rect">
            <a:avLst/>
          </a:prstGeom>
        </p:spPr>
        <p:txBody>
          <a:bodyPr vert="horz" lIns="97201" tIns="48600" rIns="97201" bIns="48600" rtlCol="0" anchor="b"/>
          <a:lstStyle>
            <a:lvl1pPr algn="r">
              <a:defRPr sz="1300"/>
            </a:lvl1pPr>
          </a:lstStyle>
          <a:p>
            <a:fld id="{8AE8307A-4E19-4DD1-AA79-1FB38AB7666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65937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48" tIns="49524" rIns="99048" bIns="49524" rtlCol="0"/>
          <a:lstStyle>
            <a:lvl1pPr algn="l">
              <a:defRPr sz="1300"/>
            </a:lvl1pPr>
          </a:lstStyle>
          <a:p>
            <a:r>
              <a:rPr lang="en-US"/>
              <a:t>Class – A Study Of The Psalms (89)</a:t>
            </a:r>
          </a:p>
        </p:txBody>
      </p:sp>
      <p:sp>
        <p:nvSpPr>
          <p:cNvPr id="3" name="Date Placeholder 2"/>
          <p:cNvSpPr>
            <a:spLocks noGrp="1"/>
          </p:cNvSpPr>
          <p:nvPr>
            <p:ph type="dt" idx="1"/>
          </p:nvPr>
        </p:nvSpPr>
        <p:spPr>
          <a:xfrm>
            <a:off x="4023093" y="0"/>
            <a:ext cx="3077739" cy="513428"/>
          </a:xfrm>
          <a:prstGeom prst="rect">
            <a:avLst/>
          </a:prstGeom>
        </p:spPr>
        <p:txBody>
          <a:bodyPr vert="horz" lIns="99048" tIns="49524" rIns="99048" bIns="49524" rtlCol="0"/>
          <a:lstStyle>
            <a:lvl1pPr algn="r">
              <a:defRPr sz="1300"/>
            </a:lvl1pPr>
          </a:lstStyle>
          <a:p>
            <a:r>
              <a:rPr lang="en-US"/>
              <a:t>9/10/2023 am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48" tIns="49524" rIns="99048" bIns="49524" rtlCol="0" anchor="ctr"/>
          <a:lstStyle/>
          <a:p>
            <a:endParaRPr lang="en-US"/>
          </a:p>
        </p:txBody>
      </p:sp>
      <p:sp>
        <p:nvSpPr>
          <p:cNvPr id="5" name="Notes Placeholder 4"/>
          <p:cNvSpPr>
            <a:spLocks noGrp="1"/>
          </p:cNvSpPr>
          <p:nvPr>
            <p:ph type="body" sz="quarter" idx="3"/>
          </p:nvPr>
        </p:nvSpPr>
        <p:spPr>
          <a:xfrm>
            <a:off x="710248" y="4924643"/>
            <a:ext cx="5681980" cy="4029255"/>
          </a:xfrm>
          <a:prstGeom prst="rect">
            <a:avLst/>
          </a:prstGeom>
        </p:spPr>
        <p:txBody>
          <a:bodyPr vert="horz" lIns="99048" tIns="49524" rIns="99048" bIns="495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48" tIns="49524" rIns="99048" bIns="49524"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8"/>
            <a:ext cx="3077739" cy="513427"/>
          </a:xfrm>
          <a:prstGeom prst="rect">
            <a:avLst/>
          </a:prstGeom>
        </p:spPr>
        <p:txBody>
          <a:bodyPr vert="horz" lIns="99048" tIns="49524" rIns="99048" bIns="49524" rtlCol="0" anchor="b"/>
          <a:lstStyle>
            <a:lvl1pPr algn="r">
              <a:defRPr sz="13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216747">
              <a:defRPr/>
            </a:pPr>
            <a:r>
              <a:rPr lang="en-US" sz="1400">
                <a:solidFill>
                  <a:prstClr val="black"/>
                </a:solidFill>
                <a:latin typeface="Calibri"/>
              </a:rPr>
              <a:t>Class – A Study Of The Psalms (89)</a:t>
            </a:r>
            <a:endParaRPr lang="en-US" sz="1400" dirty="0">
              <a:solidFill>
                <a:prstClr val="black"/>
              </a:solidFill>
              <a:latin typeface="Calibri"/>
            </a:endParaRPr>
          </a:p>
        </p:txBody>
      </p:sp>
      <p:sp>
        <p:nvSpPr>
          <p:cNvPr id="5" name="Date Placeholder 4"/>
          <p:cNvSpPr>
            <a:spLocks noGrp="1"/>
          </p:cNvSpPr>
          <p:nvPr>
            <p:ph type="dt" idx="11"/>
          </p:nvPr>
        </p:nvSpPr>
        <p:spPr/>
        <p:txBody>
          <a:bodyPr/>
          <a:lstStyle/>
          <a:p>
            <a:pPr defTabSz="1216747">
              <a:defRPr/>
            </a:pPr>
            <a:r>
              <a:rPr lang="en-US" sz="1400">
                <a:solidFill>
                  <a:prstClr val="black"/>
                </a:solidFill>
                <a:latin typeface="Calibri"/>
              </a:rPr>
              <a:t>9/10/2023 am class</a:t>
            </a:r>
            <a:endParaRPr lang="en-US" sz="1400" dirty="0">
              <a:solidFill>
                <a:prstClr val="black"/>
              </a:solidFill>
              <a:latin typeface="Calibri"/>
            </a:endParaRPr>
          </a:p>
        </p:txBody>
      </p:sp>
      <p:sp>
        <p:nvSpPr>
          <p:cNvPr id="6" name="Footer Placeholder 5"/>
          <p:cNvSpPr>
            <a:spLocks noGrp="1"/>
          </p:cNvSpPr>
          <p:nvPr>
            <p:ph type="ftr" sz="quarter" idx="12"/>
          </p:nvPr>
        </p:nvSpPr>
        <p:spPr>
          <a:xfrm>
            <a:off x="1" y="11644798"/>
            <a:ext cx="8123481" cy="612995"/>
          </a:xfrm>
        </p:spPr>
        <p:txBody>
          <a:bodyPr/>
          <a:lstStyle/>
          <a:p>
            <a:pPr defTabSz="1216747">
              <a:defRPr/>
            </a:pPr>
            <a:r>
              <a:rPr lang="en-US" sz="500">
                <a:solidFill>
                  <a:srgbClr val="000000"/>
                </a:solidFill>
                <a:latin typeface="Calibri"/>
              </a:rPr>
              <a:t>Randy Childs</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123482" y="11644798"/>
            <a:ext cx="900521" cy="612995"/>
          </a:xfrm>
        </p:spPr>
        <p:txBody>
          <a:bodyPr/>
          <a:lstStyle/>
          <a:p>
            <a:pPr defTabSz="1216747">
              <a:defRPr/>
            </a:pPr>
            <a:fld id="{EC87E0CF-87F6-4B58-B8B8-DCAB2DAAF3CA}" type="slidenum">
              <a:rPr lang="en-US" sz="1400">
                <a:solidFill>
                  <a:prstClr val="black"/>
                </a:solidFill>
                <a:latin typeface="Calibri"/>
              </a:rPr>
              <a:pPr defTabSz="1216747">
                <a:defRPr/>
              </a:pPr>
              <a:t>1</a:t>
            </a:fld>
            <a:endParaRPr lang="en-US" sz="1400" dirty="0">
              <a:solidFill>
                <a:prstClr val="black"/>
              </a:solidFill>
              <a:latin typeface="Calibri"/>
            </a:endParaRPr>
          </a:p>
        </p:txBody>
      </p:sp>
    </p:spTree>
    <p:extLst>
      <p:ext uri="{BB962C8B-B14F-4D97-AF65-F5344CB8AC3E}">
        <p14:creationId xmlns:p14="http://schemas.microsoft.com/office/powerpoint/2010/main" val="3604724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9/16/2023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9/16/2023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902487"/>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1" y="4154810"/>
            <a:ext cx="7681913" cy="707886"/>
          </a:xfrm>
        </p:spPr>
        <p:txBody>
          <a:bodyPr>
            <a:spAutoFit/>
          </a:bodyPr>
          <a:lstStyle/>
          <a:p>
            <a:pPr algn="ctr"/>
            <a:r>
              <a:rPr lang="en-US" sz="4000" dirty="0">
                <a:solidFill>
                  <a:schemeClr val="tx1"/>
                </a:solidFill>
                <a:latin typeface="Segoe UI Semibold" pitchFamily="34" charset="0"/>
                <a:cs typeface="Segoe UI Semibold" pitchFamily="34" charset="0"/>
              </a:rPr>
              <a:t>Psalms 51</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0" i="0" u="none" strike="noStrike" kern="1200" cap="none" spc="0" normalizeH="0" baseline="0" noProof="0" dirty="0">
              <a:ln>
                <a:noFill/>
              </a:ln>
              <a:effectLst/>
              <a:uLnTx/>
              <a:uFillTx/>
              <a:latin typeface="Times New Roman"/>
              <a:ea typeface="+mn-ea"/>
              <a:cs typeface="+mn-cs"/>
            </a:endParaRPr>
          </a:p>
        </p:txBody>
      </p:sp>
      <p:sp>
        <p:nvSpPr>
          <p:cNvPr id="4" name="TextBox 3">
            <a:extLst>
              <a:ext uri="{FF2B5EF4-FFF2-40B4-BE49-F238E27FC236}">
                <a16:creationId xmlns:a16="http://schemas.microsoft.com/office/drawing/2014/main" id="{BFD21504-9559-B1F6-0EC0-5CAA18C2D177}"/>
              </a:ext>
            </a:extLst>
          </p:cNvPr>
          <p:cNvSpPr txBox="1"/>
          <p:nvPr/>
        </p:nvSpPr>
        <p:spPr>
          <a:xfrm>
            <a:off x="2789632" y="4988146"/>
            <a:ext cx="3626645"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September 10, 2023</a:t>
            </a:r>
          </a:p>
        </p:txBody>
      </p:sp>
    </p:spTree>
    <p:extLst>
      <p:ext uri="{BB962C8B-B14F-4D97-AF65-F5344CB8AC3E}">
        <p14:creationId xmlns:p14="http://schemas.microsoft.com/office/powerpoint/2010/main" val="823355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solidFill>
                  <a:schemeClr val="tx1"/>
                </a:solidFill>
              </a:rPr>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599"/>
            <a:ext cx="8875059" cy="5647700"/>
          </a:xfrm>
        </p:spPr>
        <p:txBody>
          <a:bodyPr>
            <a:spAutoFit/>
          </a:bodyPr>
          <a:lstStyle/>
          <a:p>
            <a:pPr marL="0" indent="0">
              <a:buNone/>
            </a:pPr>
            <a:r>
              <a:rPr lang="en-US" sz="2800" b="1" dirty="0"/>
              <a:t>Psalms 51:3-4</a:t>
            </a:r>
            <a:r>
              <a:rPr lang="en-US" sz="2800" dirty="0"/>
              <a:t>, </a:t>
            </a:r>
            <a:r>
              <a:rPr lang="en-US" sz="2800" i="1" dirty="0"/>
              <a:t>“</a:t>
            </a:r>
            <a:r>
              <a:rPr lang="en-US" sz="2800" b="1" i="1" dirty="0"/>
              <a:t>For I know my transgressions, and my sin is ever before me. Against You, You only, I have sinned and done what is evil in Your sight, so that You are justified when You speak And blameless when You judge</a:t>
            </a:r>
            <a:r>
              <a:rPr lang="en-US" sz="2800" i="1" dirty="0"/>
              <a:t>.”</a:t>
            </a:r>
          </a:p>
          <a:p>
            <a:r>
              <a:rPr lang="en-US" dirty="0"/>
              <a:t>Acknowledgment – this is what repentance is about! David knows that he has committed MANY sins and he lays them open. He is no longer hiding what he had done (unlike prior to Nathan confronting him).</a:t>
            </a:r>
          </a:p>
          <a:p>
            <a:r>
              <a:rPr lang="en-US" dirty="0"/>
              <a:t>There are many times when we, as part of our repentance, need to lay open our sins to those involved (James 5:16; Psalms 38:18)</a:t>
            </a:r>
          </a:p>
          <a:p>
            <a:r>
              <a:rPr lang="en-US" dirty="0"/>
              <a:t>How often do we not specifically admit what we are guilty of because we don’t really want to let all be known? There are times when a general confession is sufficient, but at other times we need to be specific so that there is no doubt of our intent to change.</a:t>
            </a:r>
          </a:p>
        </p:txBody>
      </p:sp>
    </p:spTree>
    <p:extLst>
      <p:ext uri="{BB962C8B-B14F-4D97-AF65-F5344CB8AC3E}">
        <p14:creationId xmlns:p14="http://schemas.microsoft.com/office/powerpoint/2010/main" val="3349230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599"/>
            <a:ext cx="8875059" cy="4770537"/>
          </a:xfrm>
        </p:spPr>
        <p:txBody>
          <a:bodyPr>
            <a:spAutoFit/>
          </a:bodyPr>
          <a:lstStyle/>
          <a:p>
            <a:pPr marL="0" indent="0">
              <a:buNone/>
            </a:pPr>
            <a:r>
              <a:rPr lang="en-US" sz="2800" b="1" dirty="0"/>
              <a:t>Psalms 51:3-4</a:t>
            </a:r>
            <a:r>
              <a:rPr lang="en-US" sz="2800" dirty="0"/>
              <a:t>, </a:t>
            </a:r>
            <a:r>
              <a:rPr lang="en-US" sz="2800" i="1" dirty="0"/>
              <a:t>“</a:t>
            </a:r>
            <a:r>
              <a:rPr lang="en-US" sz="2800" b="1" i="1" dirty="0"/>
              <a:t>For I know my transgressions, and my sin is ever before me. Against You, You only, I have sinned and done what is evil in Your sight, so that You are justified when You speak And blameless when You judge</a:t>
            </a:r>
            <a:r>
              <a:rPr lang="en-US" sz="2800" i="1" dirty="0"/>
              <a:t>.”</a:t>
            </a:r>
          </a:p>
          <a:p>
            <a:r>
              <a:rPr lang="en-US" dirty="0"/>
              <a:t>“My sin is ever before me” – a serious sin will always be remembered. We cannot undo the damage, but have to live with it. This does not mean it is something to dwell on. Instead, we need to move on, forgetting the things behind. (Philippians 3:7-14)</a:t>
            </a:r>
          </a:p>
          <a:p>
            <a:r>
              <a:rPr lang="en-US" dirty="0"/>
              <a:t>“Against You, You only, have I sinned” – every sin, even those against men, are also against God. When we sin, no matter how small and who ever else is involved, we have a problem with God FIRST.</a:t>
            </a:r>
          </a:p>
        </p:txBody>
      </p:sp>
    </p:spTree>
    <p:extLst>
      <p:ext uri="{BB962C8B-B14F-4D97-AF65-F5344CB8AC3E}">
        <p14:creationId xmlns:p14="http://schemas.microsoft.com/office/powerpoint/2010/main" val="4034325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599"/>
            <a:ext cx="8875059" cy="5324535"/>
          </a:xfrm>
        </p:spPr>
        <p:txBody>
          <a:bodyPr>
            <a:spAutoFit/>
          </a:bodyPr>
          <a:lstStyle/>
          <a:p>
            <a:pPr marL="0" indent="0">
              <a:buNone/>
            </a:pPr>
            <a:r>
              <a:rPr lang="en-US" sz="2800" b="1" dirty="0"/>
              <a:t>Psalms 51:3-4</a:t>
            </a:r>
            <a:r>
              <a:rPr lang="en-US" sz="2800" dirty="0"/>
              <a:t>, </a:t>
            </a:r>
            <a:r>
              <a:rPr lang="en-US" sz="2800" i="1" dirty="0"/>
              <a:t>“</a:t>
            </a:r>
            <a:r>
              <a:rPr lang="en-US" sz="2800" b="1" i="1" dirty="0"/>
              <a:t>For I know my transgressions, and my sin is ever before me. Against You, You only, I have sinned and done what is evil in Your sight, so that You are justified when You speak And blameless when You judge</a:t>
            </a:r>
            <a:r>
              <a:rPr lang="en-US" sz="2800" i="1" dirty="0"/>
              <a:t>.”</a:t>
            </a:r>
          </a:p>
          <a:p>
            <a:r>
              <a:rPr lang="en-US" dirty="0"/>
              <a:t>We need to work it out with those we have sinned against. That is a part of our repentance. But peace with God is the ultimate need.</a:t>
            </a:r>
          </a:p>
          <a:p>
            <a:r>
              <a:rPr lang="en-US" dirty="0"/>
              <a:t>And we must understand that with Him there is NO deceit or twisting of words. He knows your heart and words. (Hebrews 4:12; </a:t>
            </a:r>
            <a:br>
              <a:rPr lang="en-US" dirty="0"/>
            </a:br>
            <a:r>
              <a:rPr lang="en-US" dirty="0"/>
              <a:t>1 Samuel 16:7; Psalms 7:9; 139:1-4, 23-24; Jeremiah 17:10)</a:t>
            </a:r>
          </a:p>
          <a:p>
            <a:r>
              <a:rPr lang="en-US" dirty="0"/>
              <a:t>“So that you are justified when you speak” – DON’T ever blame God for YOUR sins!</a:t>
            </a:r>
          </a:p>
          <a:p>
            <a:r>
              <a:rPr lang="en-US" dirty="0"/>
              <a:t>Furthermore, ACCEPT the consequences of what you have done.</a:t>
            </a:r>
          </a:p>
        </p:txBody>
      </p:sp>
    </p:spTree>
    <p:extLst>
      <p:ext uri="{BB962C8B-B14F-4D97-AF65-F5344CB8AC3E}">
        <p14:creationId xmlns:p14="http://schemas.microsoft.com/office/powerpoint/2010/main" val="39211266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599"/>
            <a:ext cx="8875059" cy="3985706"/>
          </a:xfrm>
        </p:spPr>
        <p:txBody>
          <a:bodyPr>
            <a:spAutoFit/>
          </a:bodyPr>
          <a:lstStyle/>
          <a:p>
            <a:pPr marL="0" indent="0">
              <a:buNone/>
            </a:pPr>
            <a:r>
              <a:rPr lang="en-US" sz="2800" b="1" dirty="0"/>
              <a:t>Psalms 51:5</a:t>
            </a:r>
            <a:r>
              <a:rPr lang="en-US" sz="2800" dirty="0"/>
              <a:t>, </a:t>
            </a:r>
            <a:r>
              <a:rPr lang="en-US" sz="2800" i="1" dirty="0"/>
              <a:t>“</a:t>
            </a:r>
            <a:r>
              <a:rPr lang="en-US" sz="2800" b="1" i="1" dirty="0"/>
              <a:t>Behold, I was brought forth in iniquity, and in sin my mother conceived me</a:t>
            </a:r>
            <a:r>
              <a:rPr lang="en-US" sz="2800" i="1" dirty="0"/>
              <a:t>.”</a:t>
            </a:r>
          </a:p>
          <a:p>
            <a:r>
              <a:rPr lang="en-US" dirty="0"/>
              <a:t>David acknowledges sin in his life. This verse is misapplied by many to say something it doesn’t say.</a:t>
            </a:r>
          </a:p>
          <a:p>
            <a:r>
              <a:rPr lang="en-US" dirty="0"/>
              <a:t>This is because of the Calvinist leaning of some translators. Believers in the false doctrine of Original Sin (Total Hereditary Depravity) use this as a proof text to show that men are born sinners.</a:t>
            </a:r>
          </a:p>
          <a:p>
            <a:r>
              <a:rPr lang="en-US" dirty="0"/>
              <a:t>The determining question is: To whom is the sin attributed, to the infant David, to his mother, or to the world into which he was born?</a:t>
            </a:r>
          </a:p>
        </p:txBody>
      </p:sp>
    </p:spTree>
    <p:extLst>
      <p:ext uri="{BB962C8B-B14F-4D97-AF65-F5344CB8AC3E}">
        <p14:creationId xmlns:p14="http://schemas.microsoft.com/office/powerpoint/2010/main" val="2982024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37459" y="1117599"/>
            <a:ext cx="8875059" cy="5339923"/>
          </a:xfrm>
        </p:spPr>
        <p:txBody>
          <a:bodyPr>
            <a:spAutoFit/>
          </a:bodyPr>
          <a:lstStyle/>
          <a:p>
            <a:pPr marL="0" marR="0" lvl="0" indent="0" algn="l" defTabSz="914400" rtl="0" eaLnBrk="1" fontAlgn="base" latinLnBrk="0" hangingPunct="1">
              <a:lnSpc>
                <a:spcPct val="100000"/>
              </a:lnSpc>
              <a:spcBef>
                <a:spcPts val="575"/>
              </a:spcBef>
              <a:spcAft>
                <a:spcPct val="0"/>
              </a:spcAft>
              <a:buClr>
                <a:srgbClr val="727CA3"/>
              </a:buClr>
              <a:buSzPct val="85000"/>
              <a:buFont typeface="Wingdings 2" pitchFamily="18" charset="2"/>
              <a:buNone/>
              <a:tabLst/>
              <a:defRPr/>
            </a:pPr>
            <a:r>
              <a:rPr kumimoji="0" lang="en-US" sz="2800" b="1" u="none" strike="noStrike" kern="1200" cap="none" spc="0" normalizeH="0" baseline="0" noProof="0" dirty="0">
                <a:ln>
                  <a:noFill/>
                </a:ln>
                <a:effectLst/>
                <a:uLnTx/>
                <a:uFillTx/>
                <a:latin typeface="Perpetua"/>
                <a:ea typeface="+mn-ea"/>
                <a:cs typeface="+mn-cs"/>
              </a:rPr>
              <a:t>Psalms 51:5</a:t>
            </a:r>
            <a:r>
              <a:rPr kumimoji="0" lang="en-US" sz="2800" u="none" strike="noStrike" kern="1200" cap="none" spc="0" normalizeH="0" baseline="0" noProof="0" dirty="0">
                <a:ln>
                  <a:noFill/>
                </a:ln>
                <a:effectLst/>
                <a:uLnTx/>
                <a:uFillTx/>
                <a:latin typeface="Perpetua"/>
                <a:ea typeface="+mn-ea"/>
                <a:cs typeface="+mn-cs"/>
              </a:rPr>
              <a:t>, </a:t>
            </a:r>
            <a:r>
              <a:rPr kumimoji="0" lang="en-US" sz="2800" i="1" u="none" strike="noStrike" kern="1200" cap="none" spc="0" normalizeH="0" baseline="0" noProof="0" dirty="0">
                <a:ln>
                  <a:noFill/>
                </a:ln>
                <a:effectLst/>
                <a:uLnTx/>
                <a:uFillTx/>
                <a:latin typeface="Perpetua"/>
                <a:ea typeface="+mn-ea"/>
                <a:cs typeface="+mn-cs"/>
              </a:rPr>
              <a:t>“</a:t>
            </a:r>
            <a:r>
              <a:rPr kumimoji="0" lang="en-US" sz="2800" b="1" i="1" u="none" strike="noStrike" kern="1200" cap="none" spc="0" normalizeH="0" baseline="0" noProof="0" dirty="0">
                <a:ln>
                  <a:noFill/>
                </a:ln>
                <a:effectLst/>
                <a:uLnTx/>
                <a:uFillTx/>
                <a:latin typeface="Perpetua"/>
                <a:ea typeface="+mn-ea"/>
                <a:cs typeface="+mn-cs"/>
              </a:rPr>
              <a:t>Behold, I was brought forth in iniquity, and in sin my mother conceived me</a:t>
            </a:r>
            <a:r>
              <a:rPr kumimoji="0" lang="en-US" sz="2800" i="1" u="none" strike="noStrike" kern="1200" cap="none" spc="0" normalizeH="0" baseline="0" noProof="0" dirty="0">
                <a:ln>
                  <a:noFill/>
                </a:ln>
                <a:effectLst/>
                <a:uLnTx/>
                <a:uFillTx/>
                <a:latin typeface="Perpetua"/>
                <a:ea typeface="+mn-ea"/>
                <a:cs typeface="+mn-cs"/>
              </a:rPr>
              <a:t>.”</a:t>
            </a:r>
          </a:p>
          <a:p>
            <a:pPr marL="0" indent="0">
              <a:buNone/>
            </a:pPr>
            <a:r>
              <a:rPr lang="en-US" dirty="0"/>
              <a:t>Many English language translations (loosely defined) place the sin on the infant David, as having been born a sinner. Consider these versions:</a:t>
            </a:r>
          </a:p>
          <a:p>
            <a:r>
              <a:rPr lang="en-US" dirty="0"/>
              <a:t>NIV – </a:t>
            </a:r>
            <a:r>
              <a:rPr lang="en-US" i="1" dirty="0"/>
              <a:t>“Surely I was sinful at birth, sinful from the time my mother conceived me.” </a:t>
            </a:r>
          </a:p>
          <a:p>
            <a:r>
              <a:rPr lang="en-US" dirty="0"/>
              <a:t>NLT – </a:t>
            </a:r>
            <a:r>
              <a:rPr lang="en-US" i="1" dirty="0"/>
              <a:t>“For I was born a sinner – yes, from the moment my mother conceived me.”</a:t>
            </a:r>
          </a:p>
          <a:p>
            <a:r>
              <a:rPr lang="en-US" dirty="0"/>
              <a:t>NET – </a:t>
            </a:r>
            <a:r>
              <a:rPr lang="en-US" i="1" dirty="0"/>
              <a:t>“Look, I was guilty of sin from birth, a sinner the moment my mother conceived me.”</a:t>
            </a:r>
          </a:p>
          <a:p>
            <a:r>
              <a:rPr lang="en-US" dirty="0"/>
              <a:t>NCV – </a:t>
            </a:r>
            <a:r>
              <a:rPr lang="en-US" i="1" dirty="0"/>
              <a:t>“I was brought into this world in sin. In sin my mother gave birth to me.”</a:t>
            </a:r>
          </a:p>
        </p:txBody>
      </p:sp>
    </p:spTree>
    <p:extLst>
      <p:ext uri="{BB962C8B-B14F-4D97-AF65-F5344CB8AC3E}">
        <p14:creationId xmlns:p14="http://schemas.microsoft.com/office/powerpoint/2010/main" val="87458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68239" y="1117599"/>
            <a:ext cx="9000698" cy="5816977"/>
          </a:xfrm>
        </p:spPr>
        <p:txBody>
          <a:bodyPr>
            <a:spAutoFit/>
          </a:bodyPr>
          <a:lstStyle/>
          <a:p>
            <a:pPr marL="0" marR="0" lvl="0" indent="0" algn="l" defTabSz="914400" rtl="0" eaLnBrk="1" fontAlgn="base" latinLnBrk="0" hangingPunct="1">
              <a:lnSpc>
                <a:spcPct val="100000"/>
              </a:lnSpc>
              <a:spcBef>
                <a:spcPts val="575"/>
              </a:spcBef>
              <a:spcAft>
                <a:spcPct val="0"/>
              </a:spcAft>
              <a:buClr>
                <a:srgbClr val="727CA3"/>
              </a:buClr>
              <a:buSzPct val="85000"/>
              <a:buFont typeface="Wingdings 2" pitchFamily="18" charset="2"/>
              <a:buNone/>
              <a:tabLst/>
              <a:defRPr/>
            </a:pPr>
            <a:r>
              <a:rPr kumimoji="0" lang="en-US" sz="2800" b="1" u="none" strike="noStrike" kern="1200" cap="none" spc="0" normalizeH="0" baseline="0" noProof="0" dirty="0">
                <a:ln>
                  <a:noFill/>
                </a:ln>
                <a:effectLst/>
                <a:uLnTx/>
                <a:uFillTx/>
                <a:latin typeface="Perpetua"/>
                <a:ea typeface="+mn-ea"/>
                <a:cs typeface="+mn-cs"/>
              </a:rPr>
              <a:t>Psalms 51:5</a:t>
            </a:r>
            <a:r>
              <a:rPr kumimoji="0" lang="en-US" sz="2800" u="none" strike="noStrike" kern="1200" cap="none" spc="0" normalizeH="0" baseline="0" noProof="0" dirty="0">
                <a:ln>
                  <a:noFill/>
                </a:ln>
                <a:effectLst/>
                <a:uLnTx/>
                <a:uFillTx/>
                <a:latin typeface="Perpetua"/>
                <a:ea typeface="+mn-ea"/>
                <a:cs typeface="+mn-cs"/>
              </a:rPr>
              <a:t>, </a:t>
            </a:r>
            <a:r>
              <a:rPr kumimoji="0" lang="en-US" sz="2800" i="1" u="none" strike="noStrike" kern="1200" cap="none" spc="0" normalizeH="0" baseline="0" noProof="0" dirty="0">
                <a:ln>
                  <a:noFill/>
                </a:ln>
                <a:effectLst/>
                <a:uLnTx/>
                <a:uFillTx/>
                <a:latin typeface="Perpetua"/>
                <a:ea typeface="+mn-ea"/>
                <a:cs typeface="+mn-cs"/>
              </a:rPr>
              <a:t>“</a:t>
            </a:r>
            <a:r>
              <a:rPr kumimoji="0" lang="en-US" sz="2800" b="1" i="1" u="none" strike="noStrike" kern="1200" cap="none" spc="0" normalizeH="0" baseline="0" noProof="0" dirty="0">
                <a:ln>
                  <a:noFill/>
                </a:ln>
                <a:effectLst/>
                <a:uLnTx/>
                <a:uFillTx/>
                <a:latin typeface="Perpetua"/>
                <a:ea typeface="+mn-ea"/>
                <a:cs typeface="+mn-cs"/>
              </a:rPr>
              <a:t>Behold, I was brought forth in iniquity, and in sin my mother conceived me</a:t>
            </a:r>
            <a:r>
              <a:rPr kumimoji="0" lang="en-US" sz="2800" i="1" u="none" strike="noStrike" kern="1200" cap="none" spc="0" normalizeH="0" baseline="0" noProof="0" dirty="0">
                <a:ln>
                  <a:noFill/>
                </a:ln>
                <a:effectLst/>
                <a:uLnTx/>
                <a:uFillTx/>
                <a:latin typeface="Perpetua"/>
                <a:ea typeface="+mn-ea"/>
                <a:cs typeface="+mn-cs"/>
              </a:rPr>
              <a:t>.”</a:t>
            </a:r>
          </a:p>
          <a:p>
            <a:pPr marL="0" indent="0">
              <a:buNone/>
            </a:pPr>
            <a:r>
              <a:rPr lang="en-US" dirty="0"/>
              <a:t>By contrast, other translators attribute the sin to David’s mother, and/or perhaps the sinful world into which he was born. Consider these versions:</a:t>
            </a:r>
          </a:p>
          <a:p>
            <a:r>
              <a:rPr lang="en-US" dirty="0"/>
              <a:t>ASV – </a:t>
            </a:r>
            <a:r>
              <a:rPr lang="en-US" i="1" dirty="0"/>
              <a:t>“Behold, I was brought forth in iniquity; and in sin did my mother conceive me.”</a:t>
            </a:r>
          </a:p>
          <a:p>
            <a:r>
              <a:rPr lang="en-US" dirty="0"/>
              <a:t>ESV – </a:t>
            </a:r>
            <a:r>
              <a:rPr lang="en-US" i="1" dirty="0"/>
              <a:t>“Behold, I was brought forth in iniquity, and in sin did my mother conceive me.”</a:t>
            </a:r>
          </a:p>
          <a:p>
            <a:r>
              <a:rPr lang="en-US" dirty="0"/>
              <a:t>KJV – </a:t>
            </a:r>
            <a:r>
              <a:rPr lang="en-US" i="1" dirty="0"/>
              <a:t>“Behold, I was shapen in iniquity; and in sin did my mother conceive me.”</a:t>
            </a:r>
          </a:p>
          <a:p>
            <a:r>
              <a:rPr lang="en-US" dirty="0"/>
              <a:t>NKJV – </a:t>
            </a:r>
            <a:r>
              <a:rPr lang="en-US" i="1" dirty="0"/>
              <a:t>“Behold, I was brought forth in iniquity, and in sin my mother conceived me.”</a:t>
            </a:r>
          </a:p>
          <a:p>
            <a:r>
              <a:rPr lang="en-US" dirty="0"/>
              <a:t>RSV – </a:t>
            </a:r>
            <a:r>
              <a:rPr lang="en-US" i="1" dirty="0"/>
              <a:t>“Behold, I was brought forth in iniquity, and in sin did my mother conceive me.”</a:t>
            </a:r>
          </a:p>
        </p:txBody>
      </p:sp>
    </p:spTree>
    <p:extLst>
      <p:ext uri="{BB962C8B-B14F-4D97-AF65-F5344CB8AC3E}">
        <p14:creationId xmlns:p14="http://schemas.microsoft.com/office/powerpoint/2010/main" val="1975679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597647" y="244018"/>
            <a:ext cx="8089153" cy="754053"/>
          </a:xfrm>
        </p:spPr>
        <p:txBody>
          <a:bodyPr>
            <a:spAutoFit/>
          </a:bodyPr>
          <a:lstStyle/>
          <a:p>
            <a:pPr algn="ctr"/>
            <a:r>
              <a:rPr lang="en-US" b="1" dirty="0"/>
              <a:t>Psalms 51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68239" y="1117599"/>
            <a:ext cx="9000698" cy="4462760"/>
          </a:xfrm>
        </p:spPr>
        <p:txBody>
          <a:bodyPr>
            <a:spAutoFit/>
          </a:bodyPr>
          <a:lstStyle/>
          <a:p>
            <a:pPr marL="0" marR="0" lvl="0" indent="0" algn="l" defTabSz="914400" rtl="0" eaLnBrk="1" fontAlgn="base" latinLnBrk="0" hangingPunct="1">
              <a:lnSpc>
                <a:spcPct val="100000"/>
              </a:lnSpc>
              <a:spcBef>
                <a:spcPts val="575"/>
              </a:spcBef>
              <a:spcAft>
                <a:spcPct val="0"/>
              </a:spcAft>
              <a:buClr>
                <a:srgbClr val="727CA3"/>
              </a:buClr>
              <a:buSzPct val="85000"/>
              <a:buFont typeface="Wingdings 2" pitchFamily="18" charset="2"/>
              <a:buNone/>
              <a:tabLst/>
              <a:defRPr/>
            </a:pPr>
            <a:r>
              <a:rPr kumimoji="0" lang="en-US" sz="2800" b="1" u="none" strike="noStrike" kern="1200" cap="none" spc="0" normalizeH="0" baseline="0" noProof="0" dirty="0">
                <a:ln>
                  <a:noFill/>
                </a:ln>
                <a:effectLst/>
                <a:uLnTx/>
                <a:uFillTx/>
                <a:latin typeface="Perpetua"/>
                <a:ea typeface="+mn-ea"/>
                <a:cs typeface="+mn-cs"/>
              </a:rPr>
              <a:t>Psalms 51:5</a:t>
            </a:r>
            <a:r>
              <a:rPr kumimoji="0" lang="en-US" sz="2800" u="none" strike="noStrike" kern="1200" cap="none" spc="0" normalizeH="0" baseline="0" noProof="0" dirty="0">
                <a:ln>
                  <a:noFill/>
                </a:ln>
                <a:effectLst/>
                <a:uLnTx/>
                <a:uFillTx/>
                <a:latin typeface="Perpetua"/>
                <a:ea typeface="+mn-ea"/>
                <a:cs typeface="+mn-cs"/>
              </a:rPr>
              <a:t>, </a:t>
            </a:r>
            <a:r>
              <a:rPr kumimoji="0" lang="en-US" sz="2800" i="1" u="none" strike="noStrike" kern="1200" cap="none" spc="0" normalizeH="0" baseline="0" noProof="0" dirty="0">
                <a:ln>
                  <a:noFill/>
                </a:ln>
                <a:effectLst/>
                <a:uLnTx/>
                <a:uFillTx/>
                <a:latin typeface="Perpetua"/>
                <a:ea typeface="+mn-ea"/>
                <a:cs typeface="+mn-cs"/>
              </a:rPr>
              <a:t>“</a:t>
            </a:r>
            <a:r>
              <a:rPr kumimoji="0" lang="en-US" sz="2800" b="1" i="1" u="none" strike="noStrike" kern="1200" cap="none" spc="0" normalizeH="0" baseline="0" noProof="0" dirty="0">
                <a:ln>
                  <a:noFill/>
                </a:ln>
                <a:effectLst/>
                <a:uLnTx/>
                <a:uFillTx/>
                <a:latin typeface="Perpetua"/>
                <a:ea typeface="+mn-ea"/>
                <a:cs typeface="+mn-cs"/>
              </a:rPr>
              <a:t>Behold, I was brought forth in iniquity, and in sin my mother conceived me</a:t>
            </a:r>
            <a:r>
              <a:rPr kumimoji="0" lang="en-US" sz="2800" i="1" u="none" strike="noStrike" kern="1200" cap="none" spc="0" normalizeH="0" baseline="0" noProof="0" dirty="0">
                <a:ln>
                  <a:noFill/>
                </a:ln>
                <a:effectLst/>
                <a:uLnTx/>
                <a:uFillTx/>
                <a:latin typeface="Perpetua"/>
                <a:ea typeface="+mn-ea"/>
                <a:cs typeface="+mn-cs"/>
              </a:rPr>
              <a:t>.”</a:t>
            </a:r>
          </a:p>
          <a:p>
            <a:pPr marL="0" indent="0">
              <a:buNone/>
            </a:pPr>
            <a:r>
              <a:rPr lang="en-US" dirty="0"/>
              <a:t>Is this verse teaching Original Sin (Total Hereditary Depravity)? No!</a:t>
            </a:r>
          </a:p>
          <a:p>
            <a:pPr marL="0" indent="0">
              <a:buNone/>
            </a:pPr>
            <a:endParaRPr lang="en-US" dirty="0"/>
          </a:p>
          <a:p>
            <a:r>
              <a:rPr lang="en-US" dirty="0"/>
              <a:t>The Calvinistic doctrine which says that we inherit the sins of Adam is contrary to the word of God (Ezekiel 18:19-20; Ecclesiastes 7:29;</a:t>
            </a:r>
            <a:br>
              <a:rPr lang="en-US" dirty="0"/>
            </a:br>
            <a:r>
              <a:rPr lang="en-US" dirty="0"/>
              <a:t>2 Corinthians 5:10; Matthew 18:3; Mark 10:14) </a:t>
            </a:r>
          </a:p>
          <a:p>
            <a:r>
              <a:rPr lang="en-US" dirty="0"/>
              <a:t>It is also contrary to the nature of God. God does not hold us accountable for what our parents did. (Psalms 62:12; Matthew 16:27; Romans 2:5-11)</a:t>
            </a:r>
          </a:p>
        </p:txBody>
      </p:sp>
    </p:spTree>
    <p:extLst>
      <p:ext uri="{BB962C8B-B14F-4D97-AF65-F5344CB8AC3E}">
        <p14:creationId xmlns:p14="http://schemas.microsoft.com/office/powerpoint/2010/main" val="37319763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3422</TotalTime>
  <Words>1047</Words>
  <Application>Microsoft Office PowerPoint</Application>
  <PresentationFormat>On-screen Show (4:3)</PresentationFormat>
  <Paragraphs>49</Paragraphs>
  <Slides>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Franklin Gothic Book</vt:lpstr>
      <vt:lpstr>Perpetua</vt:lpstr>
      <vt:lpstr>Segoe UI Semibold</vt:lpstr>
      <vt:lpstr>Tahoma</vt:lpstr>
      <vt:lpstr>Times New Roman</vt:lpstr>
      <vt:lpstr>Wingdings 2</vt:lpstr>
      <vt:lpstr>Theme10</vt:lpstr>
      <vt:lpstr>Psalms Of Repentance</vt:lpstr>
      <vt:lpstr>Psalms 51 – Psalms of Repentance</vt:lpstr>
      <vt:lpstr>Psalms 51 – Psalms of Repentance</vt:lpstr>
      <vt:lpstr>Psalms 51 – Psalms of Repentance</vt:lpstr>
      <vt:lpstr>Psalms 51 – Psalms of Repentance</vt:lpstr>
      <vt:lpstr>Psalms 51 – Psalms of Repentance</vt:lpstr>
      <vt:lpstr>Psalms 51 – Psalms of Repentance</vt:lpstr>
      <vt:lpstr>Psalms 51 – Psalms of Repentance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Of Repentance</dc:title>
  <dc:creator>mgalloway2715@gmail.com</dc:creator>
  <cp:lastModifiedBy>Richard Lidh</cp:lastModifiedBy>
  <cp:revision>45</cp:revision>
  <cp:lastPrinted>2023-09-16T22:24:21Z</cp:lastPrinted>
  <dcterms:created xsi:type="dcterms:W3CDTF">2023-05-07T12:43:35Z</dcterms:created>
  <dcterms:modified xsi:type="dcterms:W3CDTF">2023-09-16T22:24:42Z</dcterms:modified>
</cp:coreProperties>
</file>